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tente" initials="u" lastIdx="0" clrIdx="0">
    <p:extLst>
      <p:ext uri="{19B8F6BF-5375-455C-9EA6-DF929625EA0E}">
        <p15:presenceInfo xmlns:p15="http://schemas.microsoft.com/office/powerpoint/2012/main" userId="utent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76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0AE913-D163-4842-8113-93130EDDDADA}" type="datetimeFigureOut">
              <a:rPr lang="it-IT" smtClean="0"/>
              <a:pPr/>
              <a:t>15/01/2019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E2491-D78D-41B8-81C4-A8F9557C877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5299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E2491-D78D-41B8-81C4-A8F9557C877F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8433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pPr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1/15/2019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1/15/2019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1/15/2019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1/15/2019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1/15/2019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1/15/2019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pPr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3%20a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WE SHALL OVERCOME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06545443"/>
      </p:ext>
    </p:extLst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91502" y="1519450"/>
            <a:ext cx="1124102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/>
              <a:t>È UNA CANZONE DI PROTESTA,UN INNO ALLA PACE </a:t>
            </a:r>
            <a:r>
              <a:rPr lang="it-IT" sz="3200" dirty="0" smtClean="0"/>
              <a:t>e ALL’UGUAGLIANZA </a:t>
            </a:r>
            <a:r>
              <a:rPr lang="it-IT" sz="3200" dirty="0" smtClean="0"/>
              <a:t>MA SOPRATTUTTO ALLA LIBERTA’. </a:t>
            </a:r>
            <a:endParaRPr lang="it-IT" sz="3200" dirty="0" smtClean="0"/>
          </a:p>
          <a:p>
            <a:pPr algn="ctr"/>
            <a:endParaRPr lang="it-IT" sz="3200" dirty="0"/>
          </a:p>
          <a:p>
            <a:pPr algn="ctr"/>
            <a:r>
              <a:rPr lang="it-IT" sz="3200" dirty="0" smtClean="0"/>
              <a:t>Un </a:t>
            </a:r>
            <a:r>
              <a:rPr lang="it-IT" sz="3200" dirty="0" smtClean="0"/>
              <a:t>inno religioso è diventato una canzone di lotta e </a:t>
            </a:r>
            <a:r>
              <a:rPr lang="it-IT" sz="3200" dirty="0" smtClean="0"/>
              <a:t>una</a:t>
            </a:r>
            <a:r>
              <a:rPr lang="it-IT" sz="3200" dirty="0" smtClean="0"/>
              <a:t> </a:t>
            </a:r>
            <a:r>
              <a:rPr lang="it-IT" sz="3200" dirty="0" smtClean="0"/>
              <a:t>canzone d’amore.</a:t>
            </a:r>
            <a:r>
              <a:rPr lang="it-IT" sz="3200" u="sng" dirty="0" smtClean="0"/>
              <a:t> </a:t>
            </a:r>
            <a:endParaRPr lang="it-IT" sz="3200" u="sng" dirty="0" smtClean="0"/>
          </a:p>
          <a:p>
            <a:pPr algn="ctr"/>
            <a:endParaRPr lang="it-IT" sz="3200" u="sng" dirty="0"/>
          </a:p>
          <a:p>
            <a:pPr algn="ctr"/>
            <a:r>
              <a:rPr lang="it-IT" sz="3200" u="sng" dirty="0" smtClean="0"/>
              <a:t>Il </a:t>
            </a:r>
            <a:r>
              <a:rPr lang="it-IT" sz="3200" u="sng" dirty="0" smtClean="0"/>
              <a:t>messaggio però è sempre lo stesso: io, noi due, noi tutti, ce l’abbiamo fatta fin qui e ce la faremo, ancora!</a:t>
            </a:r>
            <a:endParaRPr lang="it-IT" sz="3200" u="sng" dirty="0"/>
          </a:p>
        </p:txBody>
      </p:sp>
    </p:spTree>
    <p:extLst>
      <p:ext uri="{BB962C8B-B14F-4D97-AF65-F5344CB8AC3E}">
        <p14:creationId xmlns:p14="http://schemas.microsoft.com/office/powerpoint/2010/main" val="3010617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La copertina del primo 45 giri italiano contenente We Shall Overcome e There But For Fortune interpretate da Joan Baez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303008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412736" y="1365504"/>
            <a:ext cx="446227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it-IT" sz="3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We</a:t>
            </a:r>
            <a:r>
              <a:rPr kumimoji="0" lang="it-IT" sz="3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it-IT" sz="3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Shall</a:t>
            </a:r>
            <a:r>
              <a:rPr kumimoji="0" lang="it-IT" sz="3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it-IT" sz="3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Overcome</a:t>
            </a:r>
            <a:r>
              <a:rPr kumimoji="0" lang="it-IT" sz="3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it-IT" sz="36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è</a:t>
            </a:r>
            <a:r>
              <a:rPr kumimoji="0" lang="it-IT" sz="3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una canzone di protesta pacifista che divenne un inno del movimento per i diritti civili negli Stati Uniti.</a:t>
            </a:r>
            <a:endParaRPr kumimoji="0" lang="it-IT" sz="3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File:Joan Baez performs We Shall Overcome Feb 09 2010.ogv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8343" y="1654629"/>
            <a:ext cx="6168571" cy="341085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ttangolo 3"/>
          <p:cNvSpPr/>
          <p:nvPr/>
        </p:nvSpPr>
        <p:spPr>
          <a:xfrm>
            <a:off x="5500914" y="5261820"/>
            <a:ext cx="60820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https://</a:t>
            </a:r>
            <a:r>
              <a:rPr lang="it-IT" dirty="0" smtClean="0">
                <a:hlinkClick r:id="rId3" action="ppaction://hlinkfile"/>
              </a:rPr>
              <a:t>www.youtube.com/watch?v=RkNsEH1GD7Q</a:t>
            </a:r>
            <a:endParaRPr lang="it-IT" dirty="0"/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46304" y="1842784"/>
            <a:ext cx="5254171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it-IT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Joan Baez, il 9 febbraio 2010, 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interpreta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it-IT" sz="2800" b="0" i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We</a:t>
            </a:r>
            <a:r>
              <a:rPr kumimoji="0" lang="it-IT" sz="2800" b="0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it-IT" sz="2800" b="0" i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Shall</a:t>
            </a:r>
            <a:r>
              <a:rPr kumimoji="0" lang="it-IT" sz="2800" b="0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it-IT" sz="2800" b="0" i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Ove</a:t>
            </a:r>
            <a:r>
              <a:rPr lang="it-IT" sz="2800" i="1" baseline="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r</a:t>
            </a:r>
            <a:r>
              <a:rPr kumimoji="0" lang="it-IT" sz="2800" b="0" i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come</a:t>
            </a:r>
            <a:r>
              <a:rPr kumimoji="0" lang="it-IT" sz="2800" b="0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alla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it-IT" sz="2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Casa</a:t>
            </a:r>
            <a:r>
              <a:rPr lang="it-IT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Bianca 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 fronte al presidente degli </a:t>
            </a:r>
            <a:r>
              <a:rPr lang="it-IT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USA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it-IT" sz="2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Barack </a:t>
            </a:r>
            <a:r>
              <a:rPr kumimoji="0" lang="it-IT" sz="2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Obama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per</a:t>
            </a:r>
            <a:r>
              <a:rPr kumimoji="0" lang="it-IT" sz="2800" b="0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celebrare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la musica del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movimento per i diritti civili degli afroamericani.</a:t>
            </a:r>
            <a:endParaRPr kumimoji="0" lang="it-IT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925568" y="0"/>
            <a:ext cx="7095744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We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shall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all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free,</a:t>
            </a:r>
            <a:endParaRPr kumimoji="0" lang="it-IT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We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shall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all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free,</a:t>
            </a:r>
            <a:endParaRPr kumimoji="0" lang="it-IT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We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shall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all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free, </a:t>
            </a: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someday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it-IT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kumimoji="0" lang="it-IT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Oh, </a:t>
            </a: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deep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in </a:t>
            </a: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my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heart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endParaRPr kumimoji="0" lang="it-IT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kumimoji="0" lang="it-IT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We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are </a:t>
            </a: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not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afraid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endParaRPr kumimoji="0" lang="it-IT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We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are </a:t>
            </a: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not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afraid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endParaRPr kumimoji="0" lang="it-IT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We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are </a:t>
            </a: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not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afraid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today</a:t>
            </a:r>
            <a:endParaRPr kumimoji="0" lang="it-IT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kumimoji="0" lang="it-IT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Oh, </a:t>
            </a: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deep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in </a:t>
            </a: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my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heart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endParaRPr kumimoji="0" lang="it-IT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kumimoji="0" lang="it-IT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We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shall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overcome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endParaRPr kumimoji="0" lang="it-IT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We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shall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overcome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endParaRPr kumimoji="0" lang="it-IT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We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shall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overcome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someday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it-IT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kumimoji="0" lang="it-IT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Oh, </a:t>
            </a: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deep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in </a:t>
            </a: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my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heart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endParaRPr kumimoji="0" lang="it-IT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 do </a:t>
            </a: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believe</a:t>
            </a:r>
            <a:endParaRPr kumimoji="0" lang="it-IT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We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shall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overcome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someday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it-IT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268224" y="600653"/>
            <a:ext cx="6096000" cy="594008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We</a:t>
            </a:r>
            <a:r>
              <a:rPr lang="it-IT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it-IT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shall</a:t>
            </a:r>
            <a:r>
              <a:rPr lang="it-IT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it-IT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overcome</a:t>
            </a:r>
            <a:r>
              <a:rPr lang="it-IT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endParaRPr lang="it-IT" sz="2000" dirty="0" smtClean="0">
              <a:latin typeface="Arial" pitchFamily="34" charset="0"/>
              <a:cs typeface="Arial" pitchFamily="34" charset="0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We</a:t>
            </a:r>
            <a:r>
              <a:rPr lang="it-IT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it-IT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shall</a:t>
            </a:r>
            <a:r>
              <a:rPr lang="it-IT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it-IT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overcome</a:t>
            </a:r>
            <a:r>
              <a:rPr lang="it-IT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endParaRPr lang="it-IT" sz="2000" dirty="0" smtClean="0">
              <a:latin typeface="Arial" pitchFamily="34" charset="0"/>
              <a:cs typeface="Arial" pitchFamily="34" charset="0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We</a:t>
            </a:r>
            <a:r>
              <a:rPr lang="it-IT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it-IT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shall</a:t>
            </a:r>
            <a:r>
              <a:rPr lang="it-IT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it-IT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overcome</a:t>
            </a:r>
            <a:r>
              <a:rPr lang="it-IT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it-IT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someday</a:t>
            </a:r>
            <a:r>
              <a:rPr lang="it-IT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it-IT" sz="2000" dirty="0" smtClean="0">
              <a:latin typeface="Arial" pitchFamily="34" charset="0"/>
              <a:cs typeface="Arial" pitchFamily="34" charset="0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000" dirty="0" smtClean="0"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lang="it-IT" sz="2000" dirty="0" smtClean="0">
              <a:latin typeface="Arial" pitchFamily="34" charset="0"/>
              <a:cs typeface="Arial" pitchFamily="34" charset="0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Oh, </a:t>
            </a:r>
            <a:r>
              <a:rPr lang="it-IT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deep</a:t>
            </a:r>
            <a:r>
              <a:rPr lang="it-IT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in </a:t>
            </a:r>
            <a:r>
              <a:rPr lang="it-IT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my</a:t>
            </a:r>
            <a:r>
              <a:rPr lang="it-IT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it-IT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heart</a:t>
            </a:r>
            <a:r>
              <a:rPr lang="it-IT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endParaRPr lang="it-IT" sz="2000" dirty="0" smtClean="0">
              <a:latin typeface="Arial" pitchFamily="34" charset="0"/>
              <a:cs typeface="Arial" pitchFamily="34" charset="0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I do </a:t>
            </a:r>
            <a:r>
              <a:rPr lang="it-IT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believe</a:t>
            </a:r>
            <a:endParaRPr lang="it-IT" sz="2000" dirty="0" smtClean="0">
              <a:latin typeface="Arial" pitchFamily="34" charset="0"/>
              <a:cs typeface="Arial" pitchFamily="34" charset="0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We</a:t>
            </a:r>
            <a:r>
              <a:rPr lang="it-IT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it-IT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shall</a:t>
            </a:r>
            <a:r>
              <a:rPr lang="it-IT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it-IT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overcome</a:t>
            </a:r>
            <a:r>
              <a:rPr lang="it-IT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it-IT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someday</a:t>
            </a:r>
            <a:r>
              <a:rPr lang="it-IT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it-IT" sz="2000" dirty="0" smtClean="0">
              <a:latin typeface="Arial" pitchFamily="34" charset="0"/>
              <a:cs typeface="Arial" pitchFamily="34" charset="0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000" dirty="0" smtClean="0"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lang="it-IT" sz="2000" dirty="0" smtClean="0">
              <a:latin typeface="Arial" pitchFamily="34" charset="0"/>
              <a:cs typeface="Arial" pitchFamily="34" charset="0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We</a:t>
            </a:r>
            <a:r>
              <a:rPr lang="it-IT" sz="2000" dirty="0" smtClean="0">
                <a:latin typeface="Calibri"/>
                <a:ea typeface="Times New Roman" pitchFamily="18" charset="0"/>
                <a:cs typeface="Arial" pitchFamily="34" charset="0"/>
              </a:rPr>
              <a:t>’</a:t>
            </a:r>
            <a:r>
              <a:rPr lang="it-IT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ll</a:t>
            </a:r>
            <a:r>
              <a:rPr lang="it-IT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it-IT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walk</a:t>
            </a:r>
            <a:r>
              <a:rPr lang="it-IT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it-IT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hand</a:t>
            </a:r>
            <a:r>
              <a:rPr lang="it-IT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in </a:t>
            </a:r>
            <a:r>
              <a:rPr lang="it-IT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hand</a:t>
            </a:r>
            <a:r>
              <a:rPr lang="it-IT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endParaRPr lang="it-IT" sz="2000" dirty="0" smtClean="0">
              <a:latin typeface="Arial" pitchFamily="34" charset="0"/>
              <a:cs typeface="Arial" pitchFamily="34" charset="0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We</a:t>
            </a:r>
            <a:r>
              <a:rPr lang="it-IT" sz="2000" dirty="0" smtClean="0">
                <a:latin typeface="Calibri"/>
                <a:ea typeface="Times New Roman" pitchFamily="18" charset="0"/>
                <a:cs typeface="Arial" pitchFamily="34" charset="0"/>
              </a:rPr>
              <a:t>’</a:t>
            </a:r>
            <a:r>
              <a:rPr lang="it-IT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ll</a:t>
            </a:r>
            <a:r>
              <a:rPr lang="it-IT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it-IT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walk</a:t>
            </a:r>
            <a:r>
              <a:rPr lang="it-IT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it-IT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hand</a:t>
            </a:r>
            <a:r>
              <a:rPr lang="it-IT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in </a:t>
            </a:r>
            <a:r>
              <a:rPr lang="it-IT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hand</a:t>
            </a:r>
            <a:r>
              <a:rPr lang="it-IT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endParaRPr lang="it-IT" sz="2000" dirty="0" smtClean="0">
              <a:latin typeface="Arial" pitchFamily="34" charset="0"/>
              <a:cs typeface="Arial" pitchFamily="34" charset="0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We</a:t>
            </a:r>
            <a:r>
              <a:rPr lang="it-IT" sz="2000" dirty="0" smtClean="0">
                <a:latin typeface="Calibri"/>
                <a:ea typeface="Times New Roman" pitchFamily="18" charset="0"/>
                <a:cs typeface="Arial" pitchFamily="34" charset="0"/>
              </a:rPr>
              <a:t>’</a:t>
            </a:r>
            <a:r>
              <a:rPr lang="it-IT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ll</a:t>
            </a:r>
            <a:r>
              <a:rPr lang="it-IT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it-IT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walk</a:t>
            </a:r>
            <a:r>
              <a:rPr lang="it-IT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it-IT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hand</a:t>
            </a:r>
            <a:r>
              <a:rPr lang="it-IT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in </a:t>
            </a:r>
            <a:r>
              <a:rPr lang="it-IT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hand</a:t>
            </a:r>
            <a:r>
              <a:rPr lang="it-IT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it-IT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someday</a:t>
            </a:r>
            <a:r>
              <a:rPr lang="it-IT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it-IT" sz="2000" dirty="0" smtClean="0">
              <a:latin typeface="Arial" pitchFamily="34" charset="0"/>
              <a:cs typeface="Arial" pitchFamily="34" charset="0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000" dirty="0" smtClean="0"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lang="it-IT" sz="2000" dirty="0" smtClean="0">
              <a:latin typeface="Arial" pitchFamily="34" charset="0"/>
              <a:cs typeface="Arial" pitchFamily="34" charset="0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Oh, </a:t>
            </a:r>
            <a:r>
              <a:rPr lang="it-IT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deep</a:t>
            </a:r>
            <a:r>
              <a:rPr lang="it-IT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in </a:t>
            </a:r>
            <a:r>
              <a:rPr lang="it-IT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my</a:t>
            </a:r>
            <a:r>
              <a:rPr lang="it-IT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it-IT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heart</a:t>
            </a:r>
            <a:r>
              <a:rPr lang="it-IT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endParaRPr lang="it-IT" sz="2000" dirty="0" smtClean="0">
              <a:latin typeface="Arial" pitchFamily="34" charset="0"/>
              <a:cs typeface="Arial" pitchFamily="34" charset="0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000" dirty="0" smtClean="0"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lang="it-IT" sz="2000" dirty="0" smtClean="0">
              <a:latin typeface="Arial" pitchFamily="34" charset="0"/>
              <a:cs typeface="Arial" pitchFamily="34" charset="0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We</a:t>
            </a:r>
            <a:r>
              <a:rPr lang="it-IT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it-IT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shall</a:t>
            </a:r>
            <a:r>
              <a:rPr lang="it-IT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live in </a:t>
            </a:r>
            <a:r>
              <a:rPr lang="it-IT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peace</a:t>
            </a:r>
            <a:r>
              <a:rPr lang="it-IT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endParaRPr lang="it-IT" sz="2000" dirty="0" smtClean="0">
              <a:latin typeface="Arial" pitchFamily="34" charset="0"/>
              <a:cs typeface="Arial" pitchFamily="34" charset="0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We</a:t>
            </a:r>
            <a:r>
              <a:rPr lang="it-IT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it-IT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shall</a:t>
            </a:r>
            <a:r>
              <a:rPr lang="it-IT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live in </a:t>
            </a:r>
            <a:r>
              <a:rPr lang="it-IT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peace</a:t>
            </a:r>
            <a:r>
              <a:rPr lang="it-IT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endParaRPr lang="it-IT" sz="2000" dirty="0" smtClean="0">
              <a:latin typeface="Arial" pitchFamily="34" charset="0"/>
              <a:cs typeface="Arial" pitchFamily="34" charset="0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We</a:t>
            </a:r>
            <a:r>
              <a:rPr lang="it-IT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it-IT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shall</a:t>
            </a:r>
            <a:r>
              <a:rPr lang="it-IT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live in </a:t>
            </a:r>
            <a:r>
              <a:rPr lang="it-IT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peace</a:t>
            </a:r>
            <a:r>
              <a:rPr lang="it-IT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it-IT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someday</a:t>
            </a:r>
            <a:r>
              <a:rPr lang="it-IT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it-IT" sz="2000" dirty="0" smtClean="0">
              <a:latin typeface="Arial" pitchFamily="34" charset="0"/>
              <a:cs typeface="Arial" pitchFamily="34" charset="0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000" dirty="0" smtClean="0"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lang="it-IT" sz="2000" dirty="0" smtClean="0">
              <a:latin typeface="Arial" pitchFamily="34" charset="0"/>
              <a:cs typeface="Arial" pitchFamily="34" charset="0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Oh, </a:t>
            </a:r>
            <a:r>
              <a:rPr lang="it-IT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deep</a:t>
            </a:r>
            <a:r>
              <a:rPr lang="it-IT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in </a:t>
            </a:r>
            <a:r>
              <a:rPr lang="it-IT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my</a:t>
            </a:r>
            <a:r>
              <a:rPr lang="it-IT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it-IT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heart</a:t>
            </a:r>
            <a:r>
              <a:rPr lang="it-IT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endParaRPr lang="it-IT" sz="20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840480" y="170688"/>
            <a:ext cx="4425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Testo </a:t>
            </a:r>
            <a:r>
              <a:rPr lang="it-IT" sz="2000" b="1" dirty="0" err="1" smtClean="0"/>
              <a:t>we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shall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overcome</a:t>
            </a:r>
            <a:endParaRPr lang="it-IT" sz="2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6644640" y="792480"/>
            <a:ext cx="4864608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Noi non abbiamo paura</a:t>
            </a:r>
            <a:endParaRPr kumimoji="0" lang="it-IT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Noi non abbiamo paura</a:t>
            </a:r>
            <a:endParaRPr kumimoji="0" lang="it-IT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Un giorno tutto sar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à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superato</a:t>
            </a:r>
            <a:endParaRPr kumimoji="0" lang="it-IT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kumimoji="0" lang="it-IT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Nel profondo del mio cuore</a:t>
            </a:r>
            <a:endParaRPr kumimoji="0" lang="it-IT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kumimoji="0" lang="it-IT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Non abbiamo paura</a:t>
            </a:r>
            <a:endParaRPr kumimoji="0" lang="it-IT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Non abbiamo paura</a:t>
            </a:r>
            <a:endParaRPr kumimoji="0" lang="it-IT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Non abbiamo paura oggi</a:t>
            </a:r>
            <a:endParaRPr kumimoji="0" lang="it-IT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kumimoji="0" lang="it-IT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Nel profondo del mio cuore</a:t>
            </a:r>
            <a:endParaRPr kumimoji="0" lang="it-IT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kumimoji="0" lang="it-IT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Riusciremo a superarlo</a:t>
            </a:r>
            <a:endParaRPr kumimoji="0" lang="it-IT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Riusciremo a superarlo</a:t>
            </a:r>
            <a:endParaRPr kumimoji="0" lang="it-IT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Un giorno ne saremo fuori</a:t>
            </a:r>
            <a:endParaRPr kumimoji="0" lang="it-IT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kumimoji="0" lang="it-IT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Nel profondo del mio cuore,</a:t>
            </a:r>
            <a:endParaRPr kumimoji="0" lang="it-IT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Io lo credo</a:t>
            </a:r>
            <a:endParaRPr kumimoji="0" lang="it-IT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Un giorno ne saremo fuori.</a:t>
            </a:r>
            <a:endParaRPr kumimoji="0" lang="it-IT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811447"/>
            <a:ext cx="6096000" cy="624786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Riusciremo a superarlo</a:t>
            </a:r>
            <a:endParaRPr lang="it-IT" sz="2000" dirty="0" smtClean="0">
              <a:latin typeface="Arial" pitchFamily="34" charset="0"/>
              <a:cs typeface="Arial" pitchFamily="34" charset="0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Riusciremo a superarlo</a:t>
            </a:r>
            <a:endParaRPr lang="it-IT" sz="2000" dirty="0" smtClean="0">
              <a:latin typeface="Arial" pitchFamily="34" charset="0"/>
              <a:cs typeface="Arial" pitchFamily="34" charset="0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Un giorno ne saremo fuori</a:t>
            </a:r>
            <a:endParaRPr lang="it-IT" sz="2000" dirty="0" smtClean="0">
              <a:latin typeface="Arial" pitchFamily="34" charset="0"/>
              <a:cs typeface="Arial" pitchFamily="34" charset="0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000" dirty="0" smtClean="0"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lang="it-IT" sz="2000" dirty="0" smtClean="0">
              <a:latin typeface="Arial" pitchFamily="34" charset="0"/>
              <a:cs typeface="Arial" pitchFamily="34" charset="0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Nel profondo del cuore,</a:t>
            </a:r>
            <a:endParaRPr lang="it-IT" sz="2000" dirty="0" smtClean="0">
              <a:latin typeface="Arial" pitchFamily="34" charset="0"/>
              <a:cs typeface="Arial" pitchFamily="34" charset="0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Io lo credo</a:t>
            </a:r>
            <a:endParaRPr lang="it-IT" sz="2000" dirty="0" smtClean="0">
              <a:latin typeface="Arial" pitchFamily="34" charset="0"/>
              <a:cs typeface="Arial" pitchFamily="34" charset="0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Un giorno tutto sar</a:t>
            </a:r>
            <a:r>
              <a:rPr lang="it-IT" sz="2000" dirty="0" smtClean="0">
                <a:latin typeface="Calibri"/>
                <a:ea typeface="Times New Roman" pitchFamily="18" charset="0"/>
                <a:cs typeface="Arial" pitchFamily="34" charset="0"/>
              </a:rPr>
              <a:t>à</a:t>
            </a:r>
            <a:r>
              <a:rPr lang="it-IT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superato</a:t>
            </a:r>
            <a:endParaRPr lang="it-IT" sz="2000" dirty="0" smtClean="0">
              <a:latin typeface="Arial" pitchFamily="34" charset="0"/>
              <a:cs typeface="Arial" pitchFamily="34" charset="0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000" dirty="0" smtClean="0"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lang="it-IT" sz="2000" dirty="0" smtClean="0">
              <a:latin typeface="Arial" pitchFamily="34" charset="0"/>
              <a:cs typeface="Arial" pitchFamily="34" charset="0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Cammineremo mano nella mano</a:t>
            </a:r>
            <a:endParaRPr lang="it-IT" sz="2000" dirty="0" smtClean="0">
              <a:latin typeface="Arial" pitchFamily="34" charset="0"/>
              <a:cs typeface="Arial" pitchFamily="34" charset="0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Cammineremo mano nella mano</a:t>
            </a:r>
            <a:endParaRPr lang="it-IT" sz="2000" dirty="0" smtClean="0">
              <a:latin typeface="Arial" pitchFamily="34" charset="0"/>
              <a:cs typeface="Arial" pitchFamily="34" charset="0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Cammineremo ancora mano nella mano</a:t>
            </a:r>
            <a:endParaRPr lang="it-IT" sz="2000" dirty="0" smtClean="0">
              <a:latin typeface="Arial" pitchFamily="34" charset="0"/>
              <a:cs typeface="Arial" pitchFamily="34" charset="0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000" dirty="0" smtClean="0"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lang="it-IT" sz="2000" dirty="0" smtClean="0">
              <a:latin typeface="Arial" pitchFamily="34" charset="0"/>
              <a:cs typeface="Arial" pitchFamily="34" charset="0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Nel profondo del cuore, io lo credo</a:t>
            </a:r>
            <a:endParaRPr lang="it-IT" sz="2000" dirty="0" smtClean="0">
              <a:latin typeface="Arial" pitchFamily="34" charset="0"/>
              <a:cs typeface="Arial" pitchFamily="34" charset="0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000" dirty="0" smtClean="0"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lang="it-IT" sz="2000" dirty="0" smtClean="0">
              <a:latin typeface="Arial" pitchFamily="34" charset="0"/>
              <a:cs typeface="Arial" pitchFamily="34" charset="0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Vivremo ancora in pace</a:t>
            </a:r>
            <a:endParaRPr lang="it-IT" sz="2000" dirty="0" smtClean="0">
              <a:latin typeface="Arial" pitchFamily="34" charset="0"/>
              <a:cs typeface="Arial" pitchFamily="34" charset="0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Vivremo ancora in pace</a:t>
            </a:r>
            <a:endParaRPr lang="it-IT" sz="2000" dirty="0" smtClean="0">
              <a:latin typeface="Arial" pitchFamily="34" charset="0"/>
              <a:cs typeface="Arial" pitchFamily="34" charset="0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Un giorno avremo ancora la pace</a:t>
            </a:r>
            <a:endParaRPr lang="it-IT" sz="2000" dirty="0" smtClean="0">
              <a:latin typeface="Arial" pitchFamily="34" charset="0"/>
              <a:cs typeface="Arial" pitchFamily="34" charset="0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000" dirty="0" smtClean="0"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lang="it-IT" sz="2000" dirty="0" smtClean="0">
              <a:latin typeface="Arial" pitchFamily="34" charset="0"/>
              <a:cs typeface="Arial" pitchFamily="34" charset="0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Nel profondo del cuore, io lo credo</a:t>
            </a:r>
            <a:endParaRPr lang="it-IT" sz="2000" dirty="0" smtClean="0">
              <a:latin typeface="Arial" pitchFamily="34" charset="0"/>
              <a:cs typeface="Arial" pitchFamily="34" charset="0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000" dirty="0" smtClean="0"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lang="it-IT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792224" y="207264"/>
            <a:ext cx="8558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it-IT" sz="4000" b="1" dirty="0" smtClean="0">
                <a:latin typeface="Droid Serif"/>
                <a:ea typeface="Times New Roman" pitchFamily="18" charset="0"/>
                <a:cs typeface="Arial" pitchFamily="34" charset="0"/>
              </a:rPr>
              <a:t>Traduzione </a:t>
            </a:r>
            <a:r>
              <a:rPr lang="it-IT" sz="4000" b="1" dirty="0" err="1" smtClean="0">
                <a:latin typeface="Droid Serif"/>
                <a:ea typeface="Times New Roman" pitchFamily="18" charset="0"/>
                <a:cs typeface="Arial" pitchFamily="34" charset="0"/>
              </a:rPr>
              <a:t>We</a:t>
            </a:r>
            <a:r>
              <a:rPr lang="it-IT" sz="4000" b="1" dirty="0" smtClean="0">
                <a:latin typeface="Droid Serif"/>
                <a:ea typeface="Times New Roman" pitchFamily="18" charset="0"/>
                <a:cs typeface="Arial" pitchFamily="34" charset="0"/>
              </a:rPr>
              <a:t> </a:t>
            </a:r>
            <a:r>
              <a:rPr lang="it-IT" sz="4000" b="1" dirty="0" err="1" smtClean="0">
                <a:latin typeface="Droid Serif"/>
                <a:ea typeface="Times New Roman" pitchFamily="18" charset="0"/>
                <a:cs typeface="Arial" pitchFamily="34" charset="0"/>
              </a:rPr>
              <a:t>shall</a:t>
            </a:r>
            <a:r>
              <a:rPr lang="it-IT" sz="4000" b="1" dirty="0" smtClean="0">
                <a:latin typeface="Droid Serif"/>
                <a:ea typeface="Times New Roman" pitchFamily="18" charset="0"/>
                <a:cs typeface="Arial" pitchFamily="34" charset="0"/>
              </a:rPr>
              <a:t> </a:t>
            </a:r>
            <a:r>
              <a:rPr lang="it-IT" sz="4000" b="1" dirty="0" err="1" smtClean="0">
                <a:latin typeface="Droid Serif"/>
                <a:ea typeface="Times New Roman" pitchFamily="18" charset="0"/>
                <a:cs typeface="Arial" pitchFamily="34" charset="0"/>
              </a:rPr>
              <a:t>overcome</a:t>
            </a:r>
            <a:r>
              <a:rPr lang="it-IT" sz="4000" b="1" dirty="0" smtClean="0">
                <a:latin typeface="Droid Serif"/>
                <a:ea typeface="Times New Roman" pitchFamily="18" charset="0"/>
                <a:cs typeface="Arial" pitchFamily="34" charset="0"/>
              </a:rPr>
              <a:t>:</a:t>
            </a:r>
            <a:endParaRPr lang="it-IT" sz="4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315536" y="700778"/>
            <a:ext cx="11631168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1963</a:t>
            </a:r>
            <a:r>
              <a:rPr lang="it-IT" sz="2800" baseline="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la canzone fu registrata da </a:t>
            </a:r>
            <a:r>
              <a:rPr kumimoji="0" lang="it-IT" sz="2800" b="0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Joan Baez 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</a:t>
            </a:r>
            <a:r>
              <a:rPr kumimoji="0" lang="it-IT" sz="2800" b="0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la cantò 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 numerose </a:t>
            </a:r>
            <a:r>
              <a:rPr kumimoji="0" lang="it-IT" sz="2800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marce per i diritti civili</a:t>
            </a:r>
            <a:r>
              <a:rPr kumimoji="0" lang="it-IT" sz="2800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800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it-IT" sz="2800" b="0" i="0" u="sng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800" b="0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 lavoratori agricoli 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negli Stati Uniti la cantarono in spagnolo durante gli scioperi alla fine degli anni '60.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La versione galiziana</a:t>
            </a:r>
            <a:r>
              <a:rPr kumimoji="0" lang="it-IT" sz="2800" b="0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è stata l'inno del movimento studentesco contro la dittatura </a:t>
            </a:r>
            <a:r>
              <a:rPr kumimoji="0" lang="it-IT" sz="2800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all'Università di Santiago di Compostela 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negli anni 1967-68.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F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 poi utilizzata anche in Sudafrica durante gli ultimi anni del movimento </a:t>
            </a:r>
            <a:r>
              <a:rPr kumimoji="0" lang="it-IT" sz="2800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anti-apartheid.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800" b="0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 India 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divenne una canzone patriottica negli anni </a:t>
            </a:r>
            <a:r>
              <a:rPr kumimoji="0" lang="it-IT" sz="28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'80 </a:t>
            </a:r>
            <a:r>
              <a:rPr kumimoji="0" lang="it-IT" sz="28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ed è 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cantata ancora oggi.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3360079" y="0"/>
            <a:ext cx="4779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 smtClean="0"/>
              <a:t>STORIA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e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79</TotalTime>
  <Words>153</Words>
  <Application>Microsoft Office PowerPoint</Application>
  <PresentationFormat>Widescreen</PresentationFormat>
  <Paragraphs>102</Paragraphs>
  <Slides>7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4" baseType="lpstr">
      <vt:lpstr>Arial</vt:lpstr>
      <vt:lpstr>Calibri</vt:lpstr>
      <vt:lpstr>Century Gothic</vt:lpstr>
      <vt:lpstr>Droid Serif</vt:lpstr>
      <vt:lpstr>Times New Roman</vt:lpstr>
      <vt:lpstr>Wingdings 3</vt:lpstr>
      <vt:lpstr>Ione</vt:lpstr>
      <vt:lpstr>WE SHALL OVERCOME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SHALL OVERCOME</dc:title>
  <dc:creator>utente</dc:creator>
  <cp:lastModifiedBy>bofr2003@libero.it</cp:lastModifiedBy>
  <cp:revision>27</cp:revision>
  <dcterms:created xsi:type="dcterms:W3CDTF">2018-12-12T09:18:48Z</dcterms:created>
  <dcterms:modified xsi:type="dcterms:W3CDTF">2019-01-15T12:51:54Z</dcterms:modified>
</cp:coreProperties>
</file>